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Schoolbook" panose="02040604050505020304" pitchFamily="18" charset="0"/>
      <p:regular r:id="rId47"/>
      <p:bold r:id="rId48"/>
      <p:italic r:id="rId49"/>
      <p:boldItalic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Quattrocento Sans" panose="020B060402020202020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fVEIhzAuXhYt9mhR3KRDikMCg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2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1" name="Google Shape;21;p42"/>
            <p:cNvSpPr/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l" t="t" r="r" b="b"/>
              <a:pathLst>
                <a:path w="3840" h="2160" extrusionOk="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l" t="t" r="r" b="b"/>
              <a:pathLst>
                <a:path w="3840" h="2160" extrusionOk="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2"/>
            <p:cNvSpPr/>
            <p:nvPr/>
          </p:nvSpPr>
          <p:spPr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l" t="t" r="r" b="b"/>
              <a:pathLst>
                <a:path w="3840" h="2163" extrusionOk="0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27" name="Google Shape;27;p42"/>
          <p:cNvSpPr/>
          <p:nvPr/>
        </p:nvSpPr>
        <p:spPr>
          <a:xfrm>
            <a:off x="4456113" y="31750"/>
            <a:ext cx="0" cy="1588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9525" cap="flat" cmpd="sng">
            <a:solidFill>
              <a:srgbClr val="30466D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8" name="Google Shape;28;p42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9" name="Google Shape;29;p42"/>
            <p:cNvSpPr/>
            <p:nvPr/>
          </p:nvSpPr>
          <p:spPr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l" t="t" r="r" b="b"/>
              <a:pathLst>
                <a:path w="3071" h="3731" extrusionOk="0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474A55"/>
            </a:solidFill>
            <a:ln>
              <a:noFill/>
            </a:ln>
          </p:spPr>
        </p:sp>
        <p:sp>
          <p:nvSpPr>
            <p:cNvPr id="30" name="Google Shape;30;p42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l" t="t" r="r" b="b"/>
              <a:pathLst>
                <a:path w="2952" h="3492" extrusionOk="0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31" name="Google Shape;31;p42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Google Shape;32;p42"/>
          <p:cNvSpPr txBox="1"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  <a:defRPr sz="3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body" idx="1"/>
          </p:nvPr>
        </p:nvSpPr>
        <p:spPr>
          <a:xfrm rot="5400000">
            <a:off x="5493234" y="-121134"/>
            <a:ext cx="3651504" cy="877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52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03" name="Google Shape;103;p52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2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52"/>
          <p:cNvSpPr txBox="1">
            <a:spLocks noGrp="1"/>
          </p:cNvSpPr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body" idx="1"/>
          </p:nvPr>
        </p:nvSpPr>
        <p:spPr>
          <a:xfrm rot="5400000">
            <a:off x="3252191" y="205882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dt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sldNum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110" name="Google Shape;110;p52" title="Rule Line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 title="Feather Background"/>
          <p:cNvSpPr/>
          <p:nvPr/>
        </p:nvSpPr>
        <p:spPr>
          <a:xfrm>
            <a:off x="0" y="-4679"/>
            <a:ext cx="12200615" cy="6862679"/>
          </a:xfrm>
          <a:custGeom>
            <a:avLst/>
            <a:gdLst/>
            <a:ahLst/>
            <a:cxnLst/>
            <a:rect l="l" t="t" r="r" b="b"/>
            <a:pathLst>
              <a:path w="3845" h="2161" extrusionOk="0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474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44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43" name="Google Shape;43;p44"/>
            <p:cNvSpPr/>
            <p:nvPr/>
          </p:nvSpPr>
          <p:spPr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l" t="t" r="r" b="b"/>
              <a:pathLst>
                <a:path w="4590" h="2730" extrusionOk="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44"/>
            <p:cNvSpPr/>
            <p:nvPr/>
          </p:nvSpPr>
          <p:spPr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l" t="t" r="r" b="b"/>
              <a:pathLst>
                <a:path w="4350" h="2490" extrusionOk="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45" name="Google Shape;45;p44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900"/>
              <a:buFont typeface="Century Schoolbook"/>
              <a:buNone/>
              <a:defRPr sz="3900">
                <a:solidFill>
                  <a:srgbClr val="464B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>
                <a:solidFill>
                  <a:srgbClr val="464B56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body" idx="1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body" idx="2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2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3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4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8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Google Shape;74;p48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8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8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9" title="Feather"/>
          <p:cNvSpPr/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l" t="t" r="r" b="b"/>
            <a:pathLst>
              <a:path w="869" h="1495" extrusionOk="0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body" idx="1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Char char="–"/>
              <a:defRPr sz="2000"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Char char="–"/>
              <a:defRPr sz="1600"/>
            </a:lvl3pPr>
            <a:lvl4pPr marL="1828800" lvl="3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Char char="–"/>
              <a:defRPr sz="1400"/>
            </a:lvl5pPr>
            <a:lvl6pPr marL="2743200" lvl="5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7pPr>
            <a:lvl8pPr marL="3657600" lvl="7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body" idx="2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dt" idx="10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ftr" idx="11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sldNum" idx="12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 title="Feather"/>
          <p:cNvSpPr/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l" t="t" r="r" b="b"/>
            <a:pathLst>
              <a:path w="869" h="1495" extrusionOk="0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0"/>
          <p:cNvSpPr>
            <a:spLocks noGrp="1"/>
          </p:cNvSpPr>
          <p:nvPr>
            <p:ph type="pic" idx="2"/>
          </p:nvPr>
        </p:nvSpPr>
        <p:spPr>
          <a:xfrm>
            <a:off x="0" y="0"/>
            <a:ext cx="8102651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50"/>
          <p:cNvSpPr txBox="1">
            <a:spLocks noGrp="1"/>
          </p:cNvSpPr>
          <p:nvPr>
            <p:ph type="body" idx="1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dt" idx="10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ftr" idx="11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sldNum" idx="12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Google Shape;11;p41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4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Font typeface="Corbel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Font typeface="Corbel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18" name="Google Shape;18;p41" title="Rule Line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augavpils@pusaudzucentrs.lv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zglitiba.daugavpils.lv/profesionala-interesu-un-pieauguso-izglitibas-nodala" TargetMode="External"/><Relationship Id="rId5" Type="http://schemas.openxmlformats.org/officeDocument/2006/relationships/hyperlink" Target="https://www.skalbes.lv/" TargetMode="External"/><Relationship Id="rId4" Type="http://schemas.openxmlformats.org/officeDocument/2006/relationships/hyperlink" Target="https://www.daugavpils.lv/pilseta/par-daugavpili/pilsetas-zinas/pusaudzu-resursu-centrs-tagad-ari-daugavpili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zvediba.lv/blogs/" TargetMode="External"/><Relationship Id="rId3" Type="http://schemas.openxmlformats.org/officeDocument/2006/relationships/hyperlink" Target="https://www.e-klase.lv/aktualitates/raksti/praktiski-ekspertu-padomi-ka-pasargat-pusaudzi-no-mentalam-problemam?id=21189" TargetMode="External"/><Relationship Id="rId7" Type="http://schemas.openxmlformats.org/officeDocument/2006/relationships/hyperlink" Target="https://www.pusaudzis.lv/pusaudzie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t.lv/motivacijas-menesis/aplikacijas-energijai/" TargetMode="External"/><Relationship Id="rId5" Type="http://schemas.openxmlformats.org/officeDocument/2006/relationships/hyperlink" Target="https://mot.lv/motivacijas-menesis/pozitivie-ieteikumi/" TargetMode="External"/><Relationship Id="rId4" Type="http://schemas.openxmlformats.org/officeDocument/2006/relationships/hyperlink" Target="https://mot.lv/motivacijas-menesis/mentala-veseliba/" TargetMode="External"/><Relationship Id="rId9" Type="http://schemas.openxmlformats.org/officeDocument/2006/relationships/hyperlink" Target="https://www.youtube.com/watch?v=gVfgTw_W_JY&amp;ab_channel=Audi5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7791855" y="1023867"/>
            <a:ext cx="3922575" cy="347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</a:pPr>
            <a:r>
              <a:rPr lang="lv-LV" sz="6000" b="1" dirty="0"/>
              <a:t>Mentālā veselība</a:t>
            </a:r>
            <a:br>
              <a:rPr lang="lv-LV" sz="6000" b="1" dirty="0"/>
            </a:br>
            <a:r>
              <a:rPr lang="lv-LV" sz="6000" b="1" dirty="0"/>
              <a:t>bērniem</a:t>
            </a:r>
            <a:endParaRPr dirty="0"/>
          </a:p>
        </p:txBody>
      </p:sp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7610272" y="4955105"/>
            <a:ext cx="458172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lv-LV" dirty="0"/>
              <a:t>Izglītības un skolu psiholoģe –Diāna </a:t>
            </a:r>
            <a:r>
              <a:rPr lang="lv-LV" dirty="0" err="1"/>
              <a:t>Rozenfelde</a:t>
            </a:r>
            <a:endParaRPr dirty="0"/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lv-LV" dirty="0"/>
              <a:t>un 7.b klases skolēni</a:t>
            </a:r>
            <a:endParaRPr dirty="0"/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lv-LV" dirty="0"/>
              <a:t>projektam “</a:t>
            </a:r>
            <a:r>
              <a:rPr lang="lv-LV" dirty="0" err="1"/>
              <a:t>Labbūtības</a:t>
            </a:r>
            <a:r>
              <a:rPr lang="lv-LV" dirty="0"/>
              <a:t> </a:t>
            </a:r>
            <a:r>
              <a:rPr lang="lv-LV" dirty="0" err="1"/>
              <a:t>ceļakarte</a:t>
            </a:r>
            <a:r>
              <a:rPr lang="lv-LV" dirty="0"/>
              <a:t> skolai 2021”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DD2DA-F2E5-4E4B-9449-6B5356265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45" y="1399921"/>
            <a:ext cx="4573479" cy="4058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6858000" y="443346"/>
            <a:ext cx="4846271" cy="16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Atzimē par sevi.</a:t>
            </a:r>
            <a:endParaRPr/>
          </a:p>
        </p:txBody>
      </p:sp>
      <p:pic>
        <p:nvPicPr>
          <p:cNvPr id="172" name="Google Shape;172;p10" descr="Пособие градусник настроения (с магнитным креплением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01" y="443346"/>
            <a:ext cx="5562513" cy="605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 descr="Энциклопедия Эмодзи: значения всех 1427 смайликов iOS 10.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345" y="3172690"/>
            <a:ext cx="5034926" cy="283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Raksturo sevi divās pozitīvās īpašībās</a:t>
            </a:r>
            <a:endParaRPr/>
          </a:p>
        </p:txBody>
      </p:sp>
      <p:pic>
        <p:nvPicPr>
          <p:cNvPr id="179" name="Google Shape;179;p11" descr="The Power of a Sm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320" y="2838738"/>
            <a:ext cx="623887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1120" y="1537854"/>
            <a:ext cx="1378527" cy="369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Rasturo sevi divās negatīvās īpašībās</a:t>
            </a:r>
            <a:endParaRPr/>
          </a:p>
        </p:txBody>
      </p:sp>
      <p:pic>
        <p:nvPicPr>
          <p:cNvPr id="186" name="Google Shape;186;p12" descr="Sad smile smiley icon - Happy Sm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472" y="2430685"/>
            <a:ext cx="4325793" cy="432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1120" y="1537854"/>
            <a:ext cx="1378527" cy="369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Novērtējiet sevi dažādās starpersonu attiecībās....</a:t>
            </a:r>
            <a:endParaRPr/>
          </a:p>
        </p:txBody>
      </p:sp>
      <p:pic>
        <p:nvPicPr>
          <p:cNvPr id="193" name="Google Shape;193;p13" descr="Happy And Sad Emoji Smiley Faces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7647" y="2595612"/>
            <a:ext cx="3962400" cy="396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sz="6000" b="1" i="1"/>
              <a:t>Skolā klātienē</a:t>
            </a:r>
            <a:br>
              <a:rPr lang="lv-LV" sz="6000"/>
            </a:br>
            <a:r>
              <a:rPr lang="lv-LV" sz="6000" b="1" i="1"/>
              <a:t>1-10</a:t>
            </a:r>
            <a:br>
              <a:rPr lang="lv-LV"/>
            </a:br>
            <a:endParaRPr/>
          </a:p>
        </p:txBody>
      </p:sp>
      <p:pic>
        <p:nvPicPr>
          <p:cNvPr id="199" name="Google Shape;199;p14" descr="Back To School Title Written With Scool Objects Stock Photo, Picture And  Royalty Free Image. Image 97470291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082" y="2438400"/>
            <a:ext cx="5098474" cy="382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Attālinātās mācībās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05" name="Google Shape;205;p15" descr="Laptop Cartoon - A Vector Cartoon Illustration Of A Computer Laptop Mascot.  Royalty Free Cliparts, Vectors, And Stock Illustration. Image 118556707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421" y="2410690"/>
            <a:ext cx="4655127" cy="465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Mājās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11" name="Google Shape;211;p16" descr="buying-a-home.png | Schools digital plat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102" y="2535382"/>
            <a:ext cx="5002184" cy="344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Ar māti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17" name="Google Shape;217;p17" descr="Speech on Mother for Students and Children | 3 Minutes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7757" y="2841192"/>
            <a:ext cx="4703727" cy="313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Ar tēvu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23" name="Google Shape;223;p18" descr="Father, Son, Silhouette, Boy, Child, Family, Human - Man With Kids Png  Silhouette, Transparent Png -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017" y="3248459"/>
            <a:ext cx="4129364" cy="345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Pats ar sevi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29" name="Google Shape;229;p19" descr="Buy Face Mirror from Next Germa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202" y="2757055"/>
            <a:ext cx="2365602" cy="354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 jūtas šie bērni?</a:t>
            </a:r>
            <a:endParaRPr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6442C-A3B8-4543-9E8B-CEF3C4CB4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913106"/>
            <a:ext cx="5492845" cy="368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2D4B57-D502-4844-B464-48D461705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28" y="1913106"/>
            <a:ext cx="5492843" cy="37023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Ar pretējo dzimumu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35" name="Google Shape;235;p20" descr="File:-LOVE-love-36983825-1680-1050.jp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7613" y="2456656"/>
            <a:ext cx="6744968" cy="421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 b="1" i="1"/>
              <a:t>Ar draugiem</a:t>
            </a:r>
            <a:br>
              <a:rPr lang="lv-LV"/>
            </a:br>
            <a:r>
              <a:rPr lang="lv-LV" b="1" i="1"/>
              <a:t>1-10</a:t>
            </a:r>
            <a:br>
              <a:rPr lang="lv-LV"/>
            </a:br>
            <a:endParaRPr/>
          </a:p>
        </p:txBody>
      </p:sp>
      <p:pic>
        <p:nvPicPr>
          <p:cNvPr id="241" name="Google Shape;241;p21" descr="7 Ways to Say “Friend” in Ger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138" y="2909454"/>
            <a:ext cx="571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3016827" y="970127"/>
            <a:ext cx="8773391" cy="112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entury Schoolbook"/>
              <a:buNone/>
            </a:pPr>
            <a:r>
              <a:rPr lang="lv-LV" sz="4800" b="1">
                <a:solidFill>
                  <a:srgbClr val="00B050"/>
                </a:solidFill>
              </a:rPr>
              <a:t>Kas ir mentālā veselība?</a:t>
            </a:r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1"/>
          </p:nvPr>
        </p:nvSpPr>
        <p:spPr>
          <a:xfrm>
            <a:off x="304799" y="2424546"/>
            <a:ext cx="6414656" cy="39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lv-LV" sz="3200" b="1">
                <a:solidFill>
                  <a:srgbClr val="00B050"/>
                </a:solidFill>
              </a:rPr>
              <a:t>	</a:t>
            </a:r>
            <a:r>
              <a:rPr lang="lv-LV" sz="2800" b="1">
                <a:solidFill>
                  <a:srgbClr val="00B050"/>
                </a:solidFill>
              </a:rPr>
              <a:t>Parasti mūsu smadzenes tiek ar stresiem galā. Bet ja stresa būs par daudz vai smadzenēm nepietiks jaudas, tad var rasties mentālās veselības problēmas. Lai no tām izvairītos, atceries MENTAL pamatlikumus!</a:t>
            </a:r>
            <a:endParaRPr/>
          </a:p>
        </p:txBody>
      </p:sp>
      <p:pic>
        <p:nvPicPr>
          <p:cNvPr id="248" name="Google Shape;248;p22" descr="Why you should throw that to-do list in the bin in the name of mental  health | The Independent | The Independ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3806" y="2897332"/>
            <a:ext cx="4626412" cy="342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 descr="Взрыв кита: 50 лет самой нелепой ликвидации в истории - Hi-Tech Mail.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1928" y="2032161"/>
            <a:ext cx="4388290" cy="238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 descr="Технология лампочки и мозга изображение_Фото номер 500476257_JPG Формат  изображения_ru.lovepik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799" y="581110"/>
            <a:ext cx="2517236" cy="167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44" y="302878"/>
            <a:ext cx="4558147" cy="497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 descr="Devour-Dinner_How-Much-Sleep-do-you-need | Devour Dinn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527" y="1981201"/>
            <a:ext cx="7369473" cy="421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84" y="0"/>
            <a:ext cx="4957960" cy="299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 descr="Thermometer Emotions High Res Stock Images | Shutterstock"/>
          <p:cNvPicPr preferRelativeResize="0"/>
          <p:nvPr/>
        </p:nvPicPr>
        <p:blipFill rotWithShape="1">
          <a:blip r:embed="rId4">
            <a:alphaModFix/>
          </a:blip>
          <a:srcRect b="5501"/>
          <a:stretch/>
        </p:blipFill>
        <p:spPr>
          <a:xfrm>
            <a:off x="8196431" y="357188"/>
            <a:ext cx="3745754" cy="597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 descr="Art Therapy in the Muslim Community | Khalil Ce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168" y="243876"/>
            <a:ext cx="2577313" cy="185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 descr="My Experience with Art Therapy!. As interesting as it is to work with… | by  Saniya Bedi | Medi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734" y="3039211"/>
            <a:ext cx="7734945" cy="364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 descr="Art Therapy Chicago | Creative Life Counseling Servi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7934" y="4862945"/>
            <a:ext cx="2782748" cy="185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41" y="1391593"/>
            <a:ext cx="4206750" cy="46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 descr="How to Say No (And Why It's an Essential Skill to Master) | Elegant Themes  Blo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9491" y="105219"/>
            <a:ext cx="7367443" cy="337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 descr="Can't Sleep These Days? You're Not Alone - Mpls.St.Paul Magaz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1613" y="4059382"/>
            <a:ext cx="4975321" cy="279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 descr="Life Without “Sleep” - Gunnar Esiason Blo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7850" y="2500174"/>
            <a:ext cx="3024923" cy="284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 descr="999Store no Mobile Phone Allowed/Mobile Phone not Allowed Sign Board  Sticker (15x15 cm): Amazon.in: Industrial &amp; Scientific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5420" y="2973395"/>
            <a:ext cx="2171974" cy="217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577" y="83126"/>
            <a:ext cx="4851928" cy="429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 descr="Male Yogis on the Rise — Yen Yoga &amp; Fitn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5399" y="-25915"/>
            <a:ext cx="2466601" cy="361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 descr="10 Proven Benefits of Running: Why Runners Live Better and Long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9209" y="1161114"/>
            <a:ext cx="5337324" cy="300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 descr="Can Running and Other Exercise Boost Immunity? | ACTI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3255" y="4143382"/>
            <a:ext cx="2371725" cy="175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 descr="The Best Songs To Cook To — News &amp; Featur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1887" y="3590123"/>
            <a:ext cx="6621499" cy="314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6" descr="Violin Nature Musician - Free photo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45090" y="4203916"/>
            <a:ext cx="2742170" cy="205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26919" y="0"/>
            <a:ext cx="4736936" cy="317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 descr="Color your travels: hand-drawn coloring pages for a long weekend with the  kids - GetYourGuid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2625" y="5023215"/>
            <a:ext cx="3065107" cy="166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7" descr="http://pics.livejournal.com/kukmor/pic/005efy9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1109" y="165207"/>
            <a:ext cx="8422017" cy="650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8" y="180417"/>
            <a:ext cx="3920136" cy="608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 descr="Clipart clock time management, Picture #453097 clipart clock time manag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2728" y="692726"/>
            <a:ext cx="6525491" cy="652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2179" y="337533"/>
            <a:ext cx="9090949" cy="598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169430" y="4418512"/>
            <a:ext cx="50035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Mēs nemitīgi sastopamies ar stresu – to izraisa skola, mājasdarbi, strīdi ar draugiem, konflikti ģimenē, negatīvas emocijas vai slikti notikumi. </a:t>
            </a:r>
            <a:endParaRPr/>
          </a:p>
        </p:txBody>
      </p:sp>
      <p:pic>
        <p:nvPicPr>
          <p:cNvPr id="129" name="Google Shape;129;p3" descr="Pin on мо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001" y="312737"/>
            <a:ext cx="5753100" cy="575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descr="Плюсы изучения немецкого язы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120" y="532389"/>
            <a:ext cx="5164571" cy="291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74" y="199754"/>
            <a:ext cx="11277599" cy="650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611" y="429491"/>
            <a:ext cx="9130007" cy="608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028" y="221673"/>
            <a:ext cx="11418626" cy="623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endParaRPr/>
          </a:p>
        </p:txBody>
      </p:sp>
      <p:sp>
        <p:nvSpPr>
          <p:cNvPr id="324" name="Google Shape;324;p33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19304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</a:pPr>
            <a:endParaRPr/>
          </a:p>
        </p:txBody>
      </p:sp>
      <p:pic>
        <p:nvPicPr>
          <p:cNvPr id="325" name="Google Shape;3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399" y="375982"/>
            <a:ext cx="11346872" cy="648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19304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</a:pPr>
            <a:endParaRPr/>
          </a:p>
        </p:txBody>
      </p:sp>
      <p:pic>
        <p:nvPicPr>
          <p:cNvPr id="332" name="Google Shape;33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74" y="210402"/>
            <a:ext cx="11177798" cy="613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2244437" y="1388152"/>
            <a:ext cx="933796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Nepieciešams atslābināt muskuļus. Saspringta muskulatūra uztur iekšējo spriedzi!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Mierīgi apsēsties, aizvērt acis un izjust kā darbojas jūsu maņu orgāni – ko es dzirdu, ko jūt mans ķermenis, uztvert apkārtējās smaržas un gaisa plūsmas.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Domāt pozitīvi! Ja gaidāms svarīgs notikums, kas rada stresu (eksāmens, darba intervija, nozīmīga tikšanās), uztvert to kā iespēju.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35" descr="Attēls:Symbol OK.svg — Vikipēdi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85" y="773195"/>
            <a:ext cx="1498952" cy="149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ct val="100000"/>
              <a:buFont typeface="Century Schoolbook"/>
              <a:buNone/>
            </a:pPr>
            <a:r>
              <a:rPr lang="lv-LV"/>
              <a:t>Sastādīsim kopā mūsu TOP 5 vai TOP 10 mentālās veselības špiķeri</a:t>
            </a:r>
            <a:endParaRPr/>
          </a:p>
        </p:txBody>
      </p:sp>
      <p:pic>
        <p:nvPicPr>
          <p:cNvPr id="344" name="Google Shape;344;p36" descr="File:Paper-notes.svg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4671" y="2129061"/>
            <a:ext cx="4204822" cy="420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45392">
            <a:off x="4655604" y="3113133"/>
            <a:ext cx="8299444" cy="345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 rotWithShape="1">
          <a:blip r:embed="rId4">
            <a:alphaModFix/>
          </a:blip>
          <a:srcRect r="6049"/>
          <a:stretch/>
        </p:blipFill>
        <p:spPr>
          <a:xfrm>
            <a:off x="137171" y="166256"/>
            <a:ext cx="7870756" cy="382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lv-LV">
                <a:solidFill>
                  <a:srgbClr val="FF0000"/>
                </a:solidFill>
              </a:rPr>
              <a:t>Ja TU redzi ka kādam (vai arī Tev) vajadzīga palīdzība, šeit ir resursi.</a:t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762000" y="2309479"/>
            <a:ext cx="10681854" cy="511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Steidzama palīdzība: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PUSAUDŽU RESURSU CENTRS DAUGAVPILĪ Daugavpilī - tālrunis  +371 25635533; e-pasts  </a:t>
            </a:r>
            <a:r>
              <a:rPr lang="lv-LV" sz="1800" b="0" i="0" u="sng" strike="noStrike" cap="non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daugavpils@pusaudzucentrs.lv</a:t>
            </a:r>
            <a:r>
              <a:rPr lang="lv-LV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0" i="0" u="sng" strike="noStrike" cap="non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https://www.daugavpils.lv/pilseta/par-daugavpili/pilsetas-zinas/pusaudzu-resursu-centrs-tagad-ari-daugavpili</a:t>
            </a:r>
            <a:r>
              <a:rPr lang="lv-LV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Šet var saņemt psiholoģisku atbalstu un praktisku palīdzību- </a:t>
            </a:r>
            <a:r>
              <a:rPr lang="lv-LV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Diennakts krīzes centrs.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0" i="0" u="sng" strike="noStrike" cap="non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https://www.skalbes.lv/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lv-LV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DAUGAVPILS PILSĒTAS IZGLĪTĪBAS PĀRVALDĒ ir atbalsta nodaļa. Kontakti ir mājas lapā.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lv-LV" sz="1800" b="0" i="0" u="sng" strike="noStrike" cap="none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https://www.izglitiba.daugavpils.lv/profesionala-interesu-un-pieauguso-izglitibas-nodala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lv-LV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Pielikumā (skat.pielikums) ir spēcīgs informatīvs materiāls ar kontaktiem, kur var saņemt nopietnu atbalstu un klātienes konsultāciju ar speciālistiem bezmaksas. </a:t>
            </a:r>
            <a:r>
              <a:rPr lang="lv-LV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file:///C:/Users/D&amp;I/Downloads/bezmaksas_palidziba_krize_2%20(1).pdf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lv-LV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>
            <a:spLocks noGrp="1"/>
          </p:cNvSpPr>
          <p:nvPr>
            <p:ph type="title"/>
          </p:nvPr>
        </p:nvSpPr>
        <p:spPr>
          <a:xfrm>
            <a:off x="453736" y="388236"/>
            <a:ext cx="10685319" cy="374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Informācijai, atbalsts mentālai veselībai gan palīdzība, gan profilakse: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Praktiski padomi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kā pasargāt pusaudzi no mentālām problēmām.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https://www.e-klase.lv/aktualitates/raksti/praktiski-ekspertu-padomi-ka-pasargat-pusaudzi-no-mentalam-problemam?id=21189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Pusaudžu resursu centra ekspertu </a:t>
            </a: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izstrādāti padomi un informācija 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 pusaudžu mentālo veselību, iespējamajiem simptomiem un risinājumiem.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https://mot.lv/motivacijas-menesis/mentala-veseliba/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Instrumenti pozitīvas domāšanas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un drosmes veicināšanai no MOT nodarbībām, kā arī jauniešu ieteikumi saviem vienaudžiem, lai veicinātu labu pašsajūtu.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https://mot.lv/motivacijas-menesis/pozitivie-ieteikumi/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Apkopotas </a:t>
            </a: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bezmaksas aplikācijas,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kas var palīdzēt jauniešiem uzlabot savu emocionālo labsajūtu.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https://mot.lv/motivacijas-menesis/aplikacijas-energijai/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Kā var </a:t>
            </a: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palīdzēt atrisināt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mentālās veselības grūtības?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https://www.pusaudzis.lv/pusaudziem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Ļoti daudz </a:t>
            </a:r>
            <a:r>
              <a:rPr lang="lv-LV" sz="1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aktuālu problēmu 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aprakstīšana ar rekomendācijām. Ir arī videomateriāli.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https://www.uzvediba.lv/blogs/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Pavadiet pēc iespējas vairāk laika kopā.Dejojiet!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 u="sng">
                <a:solidFill>
                  <a:srgbClr val="017CC0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https://www.youtube.com/watch?v=gVfgTw_W_JY&amp;ab_channel=Audi55</a:t>
            </a: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Pret tumšām domām ir spoži laifhaki! </a:t>
            </a:r>
            <a:r>
              <a:rPr lang="lv-LV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😉</a:t>
            </a:r>
            <a:br>
              <a:rPr lang="lv-LV" sz="1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 descr="Удивленная женщина в студии | Премиум Фот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5939" y="965923"/>
            <a:ext cx="5962650" cy="59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Первый шаг к эффективному лидерству: разберитесь в своих эмоциях | Бизне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639" y="338884"/>
            <a:ext cx="6431684" cy="360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lv-LV" b="1">
                <a:solidFill>
                  <a:schemeClr val="dk1"/>
                </a:solidFill>
              </a:rPr>
              <a:t>LAI JUMS VEICAS! ESAT VESELI!!!</a:t>
            </a:r>
            <a:endParaRPr/>
          </a:p>
        </p:txBody>
      </p:sp>
      <p:pic>
        <p:nvPicPr>
          <p:cNvPr id="367" name="Google Shape;367;p40" descr="Позитив (Ольга Матыцина) / Стихи.ру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9681" y="2264899"/>
            <a:ext cx="3794415" cy="442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descr="Почему взрослым тяжело учиться и как себя мотивировать | Ме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92" y="436201"/>
            <a:ext cx="6187014" cy="420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Не страшно и не больно: развеиваем мифы об ЭК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267" y="1901427"/>
            <a:ext cx="7145771" cy="476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 descr="When Does Normal Anxiety Become a Mental Illness? | Talksp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5761" y="775855"/>
            <a:ext cx="8278524" cy="551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Anxiety: Symptoms, Types, Causes &amp; Mo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46" y="278100"/>
            <a:ext cx="5891454" cy="4418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1260764" y="298801"/>
            <a:ext cx="45803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Smadzeņu lielākais ienaidnieks ir stress.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997528" y="568345"/>
            <a:ext cx="10706744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200"/>
              <a:buFont typeface="Century Schoolbook"/>
              <a:buNone/>
            </a:pPr>
            <a:r>
              <a:rPr lang="lv-LV" sz="3200"/>
              <a:t>Tagad pamēģināsim drusku </a:t>
            </a:r>
            <a:r>
              <a:rPr lang="lv-LV" sz="3200" b="1"/>
              <a:t>izlādēties, </a:t>
            </a:r>
            <a:r>
              <a:rPr lang="lv-LV" sz="3200"/>
              <a:t>uz doto brīdi, vienkārši atbrīvoties no emocionālās spriedzes!</a:t>
            </a:r>
            <a:br>
              <a:rPr lang="lv-LV" sz="3200"/>
            </a:br>
            <a:br>
              <a:rPr lang="lv-LV" sz="3200"/>
            </a:br>
            <a:br>
              <a:rPr lang="lv-LV" sz="3200"/>
            </a:br>
            <a:r>
              <a:rPr lang="lv-LV" sz="3200"/>
              <a:t>Lai to izdarīt, Jums ir jāsaprot savas jūtas un emocijas.</a:t>
            </a:r>
            <a:endParaRPr/>
          </a:p>
        </p:txBody>
      </p:sp>
      <p:pic>
        <p:nvPicPr>
          <p:cNvPr id="155" name="Google Shape;155;p7" descr="Controlling Stress | Safety Toolbox Talks Meeting Top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8037" y="3546764"/>
            <a:ext cx="3351644" cy="305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498764" y="473490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</a:pPr>
            <a:r>
              <a:rPr lang="lv-LV"/>
              <a:t>Kā jūties Tu?</a:t>
            </a:r>
            <a:endParaRPr/>
          </a:p>
        </p:txBody>
      </p:sp>
      <p:pic>
        <p:nvPicPr>
          <p:cNvPr id="161" name="Google Shape;161;p8" descr="Как использовать колесо эмоций Роберта Плутчика для развития эмоционального  интеллекта. | ВКонтакт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255" y="0"/>
            <a:ext cx="6691745" cy="675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9" descr="Таблица чувств, которая поможет разобраться в себ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79964" y="0"/>
            <a:ext cx="73665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683</Words>
  <Application>Microsoft Office PowerPoint</Application>
  <PresentationFormat>Widescreen</PresentationFormat>
  <Paragraphs>44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Times New Roman</vt:lpstr>
      <vt:lpstr>Corbel</vt:lpstr>
      <vt:lpstr>Quattrocento Sans</vt:lpstr>
      <vt:lpstr>Century Schoolbook</vt:lpstr>
      <vt:lpstr>Calibri</vt:lpstr>
      <vt:lpstr>Arial</vt:lpstr>
      <vt:lpstr>Verdana</vt:lpstr>
      <vt:lpstr>Feathered</vt:lpstr>
      <vt:lpstr>Mentālā veselība bērniem</vt:lpstr>
      <vt:lpstr>Kā jūtas šie bērni?</vt:lpstr>
      <vt:lpstr>PowerPoint Presentation</vt:lpstr>
      <vt:lpstr>PowerPoint Presentation</vt:lpstr>
      <vt:lpstr>PowerPoint Presentation</vt:lpstr>
      <vt:lpstr>PowerPoint Presentation</vt:lpstr>
      <vt:lpstr>Tagad pamēģināsim drusku izlādēties, uz doto brīdi, vienkārši atbrīvoties no emocionālās spriedzes!   Lai to izdarīt, Jums ir jāsaprot savas jūtas un emocijas.</vt:lpstr>
      <vt:lpstr>Kā jūties Tu?</vt:lpstr>
      <vt:lpstr>PowerPoint Presentation</vt:lpstr>
      <vt:lpstr>Atzimē par sevi.</vt:lpstr>
      <vt:lpstr>Raksturo sevi divās pozitīvās īpašībās</vt:lpstr>
      <vt:lpstr>Rasturo sevi divās negatīvās īpašībās</vt:lpstr>
      <vt:lpstr>Novērtējiet sevi dažādās starpersonu attiecībās....</vt:lpstr>
      <vt:lpstr>Skolā klātienē 1-10 </vt:lpstr>
      <vt:lpstr>Attālinātās mācībās 1-10 </vt:lpstr>
      <vt:lpstr>Mājās 1-10 </vt:lpstr>
      <vt:lpstr>Ar māti 1-10 </vt:lpstr>
      <vt:lpstr>Ar tēvu 1-10 </vt:lpstr>
      <vt:lpstr>Pats ar sevi 1-10 </vt:lpstr>
      <vt:lpstr>Ar pretējo dzimumu 1-10 </vt:lpstr>
      <vt:lpstr>Ar draugiem 1-10 </vt:lpstr>
      <vt:lpstr>Kas ir mentālā veselība?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Sastādīsim kopā mūsu TOP 5 vai TOP 10 mentālās veselības špiķeri</vt:lpstr>
      <vt:lpstr>PowerPoint Presentation</vt:lpstr>
      <vt:lpstr>Ja TU redzi ka kādam (vai arī Tev) vajadzīga palīdzība, šeit ir resursi.</vt:lpstr>
      <vt:lpstr>Informācijai, atbalsts mentālai veselībai gan palīdzība, gan profilakse: Praktiski padomi, kā pasargāt pusaudzi no mentālām problēmām. https://www.e-klase.lv/aktualitates/raksti/praktiski-ekspertu-padomi-ka-pasargat-pusaudzi-no-mentalam-problemam?id=21189   Pusaudžu resursu centra ekspertu izstrādāti padomi un informācija par pusaudžu mentālo veselību, iespējamajiem simptomiem un risinājumiem. https://mot.lv/motivacijas-menesis/mentala-veseliba/   Instrumenti pozitīvas domāšanas un drosmes veicināšanai no MOT nodarbībām, kā arī jauniešu ieteikumi saviem vienaudžiem, lai veicinātu labu pašsajūtu. https://mot.lv/motivacijas-menesis/pozitivie-ieteikumi/    Apkopotas bezmaksas aplikācijas, kas var palīdzēt jauniešiem uzlabot savu emocionālo labsajūtu. https://mot.lv/motivacijas-menesis/aplikacijas-energijai/   Kā var palīdzēt atrisināt mentālās veselības grūtības? https://www.pusaudzis.lv/pusaudziem   Ļoti daudz aktuālu problēmu aprakstīšana ar rekomendācijām. Ir arī videomateriāli. https://www.uzvediba.lv/blogs/     Pavadiet pēc iespējas vairāk laika kopā.Dejojiet! https://www.youtube.com/watch?v=gVfgTw_W_JY&amp;ab_channel=Audi55      Pret tumšām domām ir spoži laifhaki! 😉 </vt:lpstr>
      <vt:lpstr>LAI JUMS VEICAS! ESAT VESELI!!!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Mentālā veselība bērniem</dc:title>
  <dc:creator>D&amp;I</dc:creator>
  <cp:lastModifiedBy>PG310</cp:lastModifiedBy>
  <cp:revision>2</cp:revision>
  <dcterms:created xsi:type="dcterms:W3CDTF">2021-04-20T10:01:05Z</dcterms:created>
  <dcterms:modified xsi:type="dcterms:W3CDTF">2022-03-30T03:24:58Z</dcterms:modified>
</cp:coreProperties>
</file>