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layfair Display"/>
      <p:regular r:id="rId18"/>
      <p:bold r:id="rId19"/>
      <p:italic r:id="rId20"/>
      <p:boldItalic r:id="rId21"/>
    </p:embeddedFont>
    <p:embeddedFont>
      <p:font typeface="Montserrat"/>
      <p:regular r:id="rId22"/>
      <p:bold r:id="rId23"/>
      <p:italic r:id="rId24"/>
      <p:boldItalic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Montserrat-regular.fntdata"/><Relationship Id="rId21" Type="http://schemas.openxmlformats.org/officeDocument/2006/relationships/font" Target="fonts/PlayfairDisplay-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Montserrat-boldItalic.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2c1b667da_0_1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102c1b667da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02c1b667da_0_1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102c1b667da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02c1b667da_0_1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102c1b667da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2c1b667da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2c1b667da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02c1b667d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02c1b667d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2c1b667d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02c1b667d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2c1b667d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2c1b667d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2c1b667da_0_10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102c1b667da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2c1b667da_0_1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102c1b667da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2c1b667da_0_1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102c1b667da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2c1b667da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102c1b667da_0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102c1b667da_0_1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3"/>
          <p:cNvSpPr txBox="1"/>
          <p:nvPr>
            <p:ph type="title"/>
          </p:nvPr>
        </p:nvSpPr>
        <p:spPr>
          <a:xfrm>
            <a:off x="2200275" y="426259"/>
            <a:ext cx="6577800" cy="1170600"/>
          </a:xfrm>
          <a:prstGeom prst="rect">
            <a:avLst/>
          </a:prstGeom>
          <a:noFill/>
          <a:ln>
            <a:noFill/>
          </a:ln>
        </p:spPr>
        <p:txBody>
          <a:bodyPr anchorCtr="0" anchor="t" bIns="34275" lIns="68575" spcFirstLastPara="1" rIns="68575" wrap="square" tIns="34275">
            <a:normAutofit/>
          </a:bodyPr>
          <a:lstStyle>
            <a:lvl1pPr lvl="0" rtl="0" algn="l">
              <a:lnSpc>
                <a:spcPct val="99000"/>
              </a:lnSpc>
              <a:spcBef>
                <a:spcPts val="0"/>
              </a:spcBef>
              <a:spcAft>
                <a:spcPts val="0"/>
              </a:spcAft>
              <a:buClr>
                <a:srgbClr val="464B56"/>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6" name="Google Shape;56;p13"/>
          <p:cNvSpPr txBox="1"/>
          <p:nvPr>
            <p:ph idx="1" type="body"/>
          </p:nvPr>
        </p:nvSpPr>
        <p:spPr>
          <a:xfrm>
            <a:off x="2200275" y="1828800"/>
            <a:ext cx="6577800" cy="2738700"/>
          </a:xfrm>
          <a:prstGeom prst="rect">
            <a:avLst/>
          </a:prstGeom>
          <a:noFill/>
          <a:ln>
            <a:noFill/>
          </a:ln>
        </p:spPr>
        <p:txBody>
          <a:bodyPr anchorCtr="0" anchor="t" bIns="34275" lIns="68575" spcFirstLastPara="1" rIns="68575" wrap="square" tIns="34275">
            <a:normAutofit/>
          </a:bodyPr>
          <a:lstStyle>
            <a:lvl1pPr indent="-317500" lvl="0" marL="457200" rtl="0" algn="l">
              <a:lnSpc>
                <a:spcPct val="111000"/>
              </a:lnSpc>
              <a:spcBef>
                <a:spcPts val="700"/>
              </a:spcBef>
              <a:spcAft>
                <a:spcPts val="0"/>
              </a:spcAft>
              <a:buClr>
                <a:srgbClr val="464B56"/>
              </a:buClr>
              <a:buSzPts val="1400"/>
              <a:buChar char="●"/>
              <a:defRPr/>
            </a:lvl1pPr>
            <a:lvl2pPr indent="-317500" lvl="1" marL="914400" rtl="0" algn="l">
              <a:lnSpc>
                <a:spcPct val="111000"/>
              </a:lnSpc>
              <a:spcBef>
                <a:spcPts val="1200"/>
              </a:spcBef>
              <a:spcAft>
                <a:spcPts val="0"/>
              </a:spcAft>
              <a:buClr>
                <a:srgbClr val="464B56"/>
              </a:buClr>
              <a:buSzPts val="1400"/>
              <a:buChar char="○"/>
              <a:defRPr/>
            </a:lvl2pPr>
            <a:lvl3pPr indent="-317500" lvl="2" marL="1371600" rtl="0" algn="l">
              <a:lnSpc>
                <a:spcPct val="111000"/>
              </a:lnSpc>
              <a:spcBef>
                <a:spcPts val="1200"/>
              </a:spcBef>
              <a:spcAft>
                <a:spcPts val="0"/>
              </a:spcAft>
              <a:buClr>
                <a:srgbClr val="464B56"/>
              </a:buClr>
              <a:buSzPts val="1400"/>
              <a:buChar char="■"/>
              <a:defRPr/>
            </a:lvl3pPr>
            <a:lvl4pPr indent="-317500" lvl="3" marL="1828800" rtl="0" algn="l">
              <a:lnSpc>
                <a:spcPct val="111000"/>
              </a:lnSpc>
              <a:spcBef>
                <a:spcPts val="1200"/>
              </a:spcBef>
              <a:spcAft>
                <a:spcPts val="0"/>
              </a:spcAft>
              <a:buClr>
                <a:srgbClr val="464B56"/>
              </a:buClr>
              <a:buSzPts val="1400"/>
              <a:buChar char="●"/>
              <a:defRPr/>
            </a:lvl4pPr>
            <a:lvl5pPr indent="-317500" lvl="4" marL="2286000" rtl="0" algn="l">
              <a:lnSpc>
                <a:spcPct val="111000"/>
              </a:lnSpc>
              <a:spcBef>
                <a:spcPts val="1200"/>
              </a:spcBef>
              <a:spcAft>
                <a:spcPts val="0"/>
              </a:spcAft>
              <a:buClr>
                <a:srgbClr val="464B56"/>
              </a:buClr>
              <a:buSzPts val="1400"/>
              <a:buChar char="○"/>
              <a:defRPr/>
            </a:lvl5pPr>
            <a:lvl6pPr indent="-317500" lvl="5" marL="2743200" rtl="0" algn="l">
              <a:lnSpc>
                <a:spcPct val="111000"/>
              </a:lnSpc>
              <a:spcBef>
                <a:spcPts val="1200"/>
              </a:spcBef>
              <a:spcAft>
                <a:spcPts val="0"/>
              </a:spcAft>
              <a:buClr>
                <a:srgbClr val="474A55"/>
              </a:buClr>
              <a:buSzPts val="1400"/>
              <a:buChar char="■"/>
              <a:defRPr/>
            </a:lvl6pPr>
            <a:lvl7pPr indent="-317500" lvl="6" marL="3200400" rtl="0" algn="l">
              <a:lnSpc>
                <a:spcPct val="111000"/>
              </a:lnSpc>
              <a:spcBef>
                <a:spcPts val="1200"/>
              </a:spcBef>
              <a:spcAft>
                <a:spcPts val="0"/>
              </a:spcAft>
              <a:buClr>
                <a:srgbClr val="474A55"/>
              </a:buClr>
              <a:buSzPts val="1400"/>
              <a:buChar char="●"/>
              <a:defRPr/>
            </a:lvl7pPr>
            <a:lvl8pPr indent="-317500" lvl="7" marL="3657600" rtl="0" algn="l">
              <a:lnSpc>
                <a:spcPct val="111000"/>
              </a:lnSpc>
              <a:spcBef>
                <a:spcPts val="1200"/>
              </a:spcBef>
              <a:spcAft>
                <a:spcPts val="0"/>
              </a:spcAft>
              <a:buClr>
                <a:srgbClr val="474A55"/>
              </a:buClr>
              <a:buSzPts val="1400"/>
              <a:buChar char="○"/>
              <a:defRPr/>
            </a:lvl8pPr>
            <a:lvl9pPr indent="-317500" lvl="8" marL="4114800" rtl="0" algn="l">
              <a:lnSpc>
                <a:spcPct val="111000"/>
              </a:lnSpc>
              <a:spcBef>
                <a:spcPts val="1200"/>
              </a:spcBef>
              <a:spcAft>
                <a:spcPts val="1200"/>
              </a:spcAft>
              <a:buClr>
                <a:srgbClr val="474A55"/>
              </a:buClr>
              <a:buSzPts val="1400"/>
              <a:buChar char="■"/>
              <a:defRPr/>
            </a:lvl9pPr>
          </a:lstStyle>
          <a:p/>
        </p:txBody>
      </p:sp>
      <p:sp>
        <p:nvSpPr>
          <p:cNvPr id="57" name="Google Shape;57;p13"/>
          <p:cNvSpPr txBox="1"/>
          <p:nvPr>
            <p:ph idx="10" type="dt"/>
          </p:nvPr>
        </p:nvSpPr>
        <p:spPr>
          <a:xfrm>
            <a:off x="6720803" y="4722461"/>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8" name="Google Shape;58;p13"/>
          <p:cNvSpPr txBox="1"/>
          <p:nvPr>
            <p:ph idx="11" type="ftr"/>
          </p:nvPr>
        </p:nvSpPr>
        <p:spPr>
          <a:xfrm>
            <a:off x="2200274" y="4722461"/>
            <a:ext cx="4250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9" name="Google Shape;59;p13"/>
          <p:cNvSpPr txBox="1"/>
          <p:nvPr>
            <p:ph idx="12" type="sldNum"/>
          </p:nvPr>
        </p:nvSpPr>
        <p:spPr>
          <a:xfrm>
            <a:off x="384749" y="542496"/>
            <a:ext cx="1413300" cy="453300"/>
          </a:xfrm>
          <a:prstGeom prst="rect">
            <a:avLst/>
          </a:prstGeom>
          <a:noFill/>
          <a:ln>
            <a:noFill/>
          </a:ln>
        </p:spPr>
        <p:txBody>
          <a:bodyPr anchorCtr="0" anchor="b"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0" Type="http://schemas.openxmlformats.org/officeDocument/2006/relationships/image" Target="../media/image27.jpg"/><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6.jpg"/><Relationship Id="rId9" Type="http://schemas.openxmlformats.org/officeDocument/2006/relationships/image" Target="../media/image28.png"/><Relationship Id="rId5" Type="http://schemas.openxmlformats.org/officeDocument/2006/relationships/image" Target="../media/image19.jpg"/><Relationship Id="rId6" Type="http://schemas.openxmlformats.org/officeDocument/2006/relationships/image" Target="../media/image18.jpg"/><Relationship Id="rId7" Type="http://schemas.openxmlformats.org/officeDocument/2006/relationships/image" Target="../media/image29.jpg"/><Relationship Id="rId8"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20.jpg"/><Relationship Id="rId5"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9.jpg"/><Relationship Id="rId5" Type="http://schemas.openxmlformats.org/officeDocument/2006/relationships/image" Target="../media/image1.jpg"/><Relationship Id="rId6" Type="http://schemas.openxmlformats.org/officeDocument/2006/relationships/image" Target="../media/image13.jpg"/><Relationship Id="rId7"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1.jpg"/><Relationship Id="rId6" Type="http://schemas.openxmlformats.org/officeDocument/2006/relationships/image" Target="../media/image4.png"/><Relationship Id="rId7"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Kā tev iet?</a:t>
            </a:r>
            <a:endParaRPr/>
          </a:p>
        </p:txBody>
      </p:sp>
      <p:sp>
        <p:nvSpPr>
          <p:cNvPr id="65" name="Google Shape;65;p14"/>
          <p:cNvSpPr txBox="1"/>
          <p:nvPr>
            <p:ph idx="1" type="subTitle"/>
          </p:nvPr>
        </p:nvSpPr>
        <p:spPr>
          <a:xfrm>
            <a:off x="344250" y="3550650"/>
            <a:ext cx="6037200" cy="8244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0" lang="en-GB" sz="2200">
                <a:solidFill>
                  <a:schemeClr val="dk2"/>
                </a:solidFill>
                <a:highlight>
                  <a:schemeClr val="lt1"/>
                </a:highlight>
                <a:latin typeface="Times New Roman"/>
                <a:ea typeface="Times New Roman"/>
                <a:cs typeface="Times New Roman"/>
                <a:sym typeface="Times New Roman"/>
              </a:rPr>
              <a:t>Projekts “Labbūtības ceļakarte skolā” īstenošanai”</a:t>
            </a:r>
            <a:endParaRPr b="0" sz="2200">
              <a:solidFill>
                <a:schemeClr val="dk2"/>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b="0" lang="en-GB" sz="2200">
                <a:solidFill>
                  <a:schemeClr val="dk2"/>
                </a:solidFill>
                <a:highlight>
                  <a:schemeClr val="lt1"/>
                </a:highlight>
                <a:latin typeface="Times New Roman"/>
                <a:ea typeface="Times New Roman"/>
                <a:cs typeface="Times New Roman"/>
                <a:sym typeface="Times New Roman"/>
              </a:rPr>
              <a:t>DVPĢ / 7.b klase</a:t>
            </a:r>
            <a:endParaRPr b="0" sz="2200">
              <a:solidFill>
                <a:schemeClr val="dk2"/>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3"/>
          <p:cNvPicPr preferRelativeResize="0"/>
          <p:nvPr/>
        </p:nvPicPr>
        <p:blipFill rotWithShape="1">
          <a:blip r:embed="rId3">
            <a:alphaModFix/>
          </a:blip>
          <a:srcRect b="0" l="0" r="0" t="0"/>
          <a:stretch/>
        </p:blipFill>
        <p:spPr>
          <a:xfrm>
            <a:off x="-162433" y="62344"/>
            <a:ext cx="3638946" cy="3221182"/>
          </a:xfrm>
          <a:prstGeom prst="rect">
            <a:avLst/>
          </a:prstGeom>
          <a:noFill/>
          <a:ln>
            <a:noFill/>
          </a:ln>
        </p:spPr>
      </p:pic>
      <p:pic>
        <p:nvPicPr>
          <p:cNvPr descr="Male Yogis on the Rise — Yen Yoga &amp; Fitness" id="132" name="Google Shape;132;p23"/>
          <p:cNvPicPr preferRelativeResize="0"/>
          <p:nvPr/>
        </p:nvPicPr>
        <p:blipFill rotWithShape="1">
          <a:blip r:embed="rId4">
            <a:alphaModFix/>
          </a:blip>
          <a:srcRect b="0" l="0" r="0" t="0"/>
          <a:stretch/>
        </p:blipFill>
        <p:spPr>
          <a:xfrm>
            <a:off x="7294049" y="-19436"/>
            <a:ext cx="1849951" cy="2712027"/>
          </a:xfrm>
          <a:prstGeom prst="rect">
            <a:avLst/>
          </a:prstGeom>
          <a:noFill/>
          <a:ln>
            <a:noFill/>
          </a:ln>
        </p:spPr>
      </p:pic>
      <p:pic>
        <p:nvPicPr>
          <p:cNvPr descr="10 Proven Benefits of Running: Why Runners Live Better and Longer" id="133" name="Google Shape;133;p23"/>
          <p:cNvPicPr preferRelativeResize="0"/>
          <p:nvPr/>
        </p:nvPicPr>
        <p:blipFill rotWithShape="1">
          <a:blip r:embed="rId5">
            <a:alphaModFix/>
          </a:blip>
          <a:srcRect b="0" l="0" r="0" t="0"/>
          <a:stretch/>
        </p:blipFill>
        <p:spPr>
          <a:xfrm>
            <a:off x="2961907" y="870835"/>
            <a:ext cx="4002993" cy="2251684"/>
          </a:xfrm>
          <a:prstGeom prst="rect">
            <a:avLst/>
          </a:prstGeom>
          <a:noFill/>
          <a:ln>
            <a:noFill/>
          </a:ln>
        </p:spPr>
      </p:pic>
      <p:pic>
        <p:nvPicPr>
          <p:cNvPr descr="Can Running and Other Exercise Boost Immunity? | ACTIVE" id="134" name="Google Shape;134;p23"/>
          <p:cNvPicPr preferRelativeResize="0"/>
          <p:nvPr/>
        </p:nvPicPr>
        <p:blipFill rotWithShape="1">
          <a:blip r:embed="rId6">
            <a:alphaModFix/>
          </a:blip>
          <a:srcRect b="0" l="0" r="0" t="0"/>
          <a:stretch/>
        </p:blipFill>
        <p:spPr>
          <a:xfrm>
            <a:off x="-54941" y="3107537"/>
            <a:ext cx="1778794" cy="1319750"/>
          </a:xfrm>
          <a:prstGeom prst="rect">
            <a:avLst/>
          </a:prstGeom>
          <a:noFill/>
          <a:ln>
            <a:noFill/>
          </a:ln>
        </p:spPr>
      </p:pic>
      <p:pic>
        <p:nvPicPr>
          <p:cNvPr descr="The Best Songs To Cook To — News &amp; Features" id="135" name="Google Shape;135;p23"/>
          <p:cNvPicPr preferRelativeResize="0"/>
          <p:nvPr/>
        </p:nvPicPr>
        <p:blipFill rotWithShape="1">
          <a:blip r:embed="rId7">
            <a:alphaModFix/>
          </a:blip>
          <a:srcRect b="0" l="0" r="0" t="0"/>
          <a:stretch/>
        </p:blipFill>
        <p:spPr>
          <a:xfrm>
            <a:off x="2753915" y="2692592"/>
            <a:ext cx="4966125" cy="2358909"/>
          </a:xfrm>
          <a:prstGeom prst="rect">
            <a:avLst/>
          </a:prstGeom>
          <a:noFill/>
          <a:ln>
            <a:noFill/>
          </a:ln>
        </p:spPr>
      </p:pic>
      <p:pic>
        <p:nvPicPr>
          <p:cNvPr descr="Violin Nature Musician - Free photo on Pixabay" id="136" name="Google Shape;136;p23"/>
          <p:cNvPicPr preferRelativeResize="0"/>
          <p:nvPr/>
        </p:nvPicPr>
        <p:blipFill rotWithShape="1">
          <a:blip r:embed="rId8">
            <a:alphaModFix/>
          </a:blip>
          <a:srcRect b="0" l="0" r="0" t="0"/>
          <a:stretch/>
        </p:blipFill>
        <p:spPr>
          <a:xfrm>
            <a:off x="7008817" y="3152937"/>
            <a:ext cx="2056628" cy="1542472"/>
          </a:xfrm>
          <a:prstGeom prst="rect">
            <a:avLst/>
          </a:prstGeom>
          <a:noFill/>
          <a:ln>
            <a:noFill/>
          </a:ln>
        </p:spPr>
      </p:pic>
      <p:pic>
        <p:nvPicPr>
          <p:cNvPr id="137" name="Google Shape;137;p23"/>
          <p:cNvPicPr preferRelativeResize="0"/>
          <p:nvPr/>
        </p:nvPicPr>
        <p:blipFill rotWithShape="1">
          <a:blip r:embed="rId9">
            <a:alphaModFix/>
          </a:blip>
          <a:srcRect b="0" l="0" r="0" t="0"/>
          <a:stretch/>
        </p:blipFill>
        <p:spPr>
          <a:xfrm>
            <a:off x="3620189" y="0"/>
            <a:ext cx="3552702" cy="2381168"/>
          </a:xfrm>
          <a:prstGeom prst="rect">
            <a:avLst/>
          </a:prstGeom>
          <a:noFill/>
          <a:ln>
            <a:noFill/>
          </a:ln>
        </p:spPr>
      </p:pic>
      <p:pic>
        <p:nvPicPr>
          <p:cNvPr descr="Color your travels: hand-drawn coloring pages for a long weekend with the  kids - GetYourGuide" id="138" name="Google Shape;138;p23"/>
          <p:cNvPicPr preferRelativeResize="0"/>
          <p:nvPr/>
        </p:nvPicPr>
        <p:blipFill rotWithShape="1">
          <a:blip r:embed="rId10">
            <a:alphaModFix/>
          </a:blip>
          <a:srcRect b="0" l="0" r="0" t="0"/>
          <a:stretch/>
        </p:blipFill>
        <p:spPr>
          <a:xfrm>
            <a:off x="1089469" y="3767411"/>
            <a:ext cx="2298830" cy="12484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http://pics.livejournal.com/kukmor/pic/005efy9k" id="143" name="Google Shape;143;p24"/>
          <p:cNvPicPr preferRelativeResize="0"/>
          <p:nvPr/>
        </p:nvPicPr>
        <p:blipFill rotWithShape="1">
          <a:blip r:embed="rId3">
            <a:alphaModFix/>
          </a:blip>
          <a:srcRect b="0" l="0" r="0" t="0"/>
          <a:stretch/>
        </p:blipFill>
        <p:spPr>
          <a:xfrm>
            <a:off x="2318332" y="123905"/>
            <a:ext cx="6316513" cy="48817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5"/>
          <p:cNvPicPr preferRelativeResize="0"/>
          <p:nvPr/>
        </p:nvPicPr>
        <p:blipFill rotWithShape="1">
          <a:blip r:embed="rId3">
            <a:alphaModFix/>
          </a:blip>
          <a:srcRect b="0" l="0" r="0" t="0"/>
          <a:stretch/>
        </p:blipFill>
        <p:spPr>
          <a:xfrm>
            <a:off x="291471" y="135313"/>
            <a:ext cx="2940102" cy="4563039"/>
          </a:xfrm>
          <a:prstGeom prst="rect">
            <a:avLst/>
          </a:prstGeom>
          <a:noFill/>
          <a:ln>
            <a:noFill/>
          </a:ln>
        </p:spPr>
      </p:pic>
      <p:pic>
        <p:nvPicPr>
          <p:cNvPr descr="Clipart clock time management, Picture #453097 clipart clock time management" id="149" name="Google Shape;149;p25"/>
          <p:cNvPicPr preferRelativeResize="0"/>
          <p:nvPr/>
        </p:nvPicPr>
        <p:blipFill rotWithShape="1">
          <a:blip r:embed="rId4">
            <a:alphaModFix/>
          </a:blip>
          <a:srcRect b="0" l="0" r="0" t="0"/>
          <a:stretch/>
        </p:blipFill>
        <p:spPr>
          <a:xfrm>
            <a:off x="3377046" y="519544"/>
            <a:ext cx="4894117" cy="48941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476325" y="1303175"/>
            <a:ext cx="2729374" cy="1819575"/>
          </a:xfrm>
          <a:prstGeom prst="rect">
            <a:avLst/>
          </a:prstGeom>
          <a:noFill/>
          <a:ln>
            <a:noFill/>
          </a:ln>
        </p:spPr>
      </p:pic>
      <p:sp>
        <p:nvSpPr>
          <p:cNvPr id="71" name="Google Shape;71;p15"/>
          <p:cNvSpPr/>
          <p:nvPr/>
        </p:nvSpPr>
        <p:spPr>
          <a:xfrm>
            <a:off x="476325" y="295999"/>
            <a:ext cx="8191377" cy="4882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Jauniešu iniciatīvu projekts  “Labbūtības ceļakarte skolā”</a:t>
            </a:r>
          </a:p>
        </p:txBody>
      </p:sp>
      <p:pic>
        <p:nvPicPr>
          <p:cNvPr id="72" name="Google Shape;72;p15"/>
          <p:cNvPicPr preferRelativeResize="0"/>
          <p:nvPr/>
        </p:nvPicPr>
        <p:blipFill>
          <a:blip r:embed="rId4">
            <a:alphaModFix/>
          </a:blip>
          <a:stretch>
            <a:fillRect/>
          </a:stretch>
        </p:blipFill>
        <p:spPr>
          <a:xfrm>
            <a:off x="5918675" y="930212"/>
            <a:ext cx="2842299" cy="2842299"/>
          </a:xfrm>
          <a:prstGeom prst="rect">
            <a:avLst/>
          </a:prstGeom>
          <a:noFill/>
          <a:ln>
            <a:noFill/>
          </a:ln>
        </p:spPr>
      </p:pic>
      <p:pic>
        <p:nvPicPr>
          <p:cNvPr id="73" name="Google Shape;73;p15"/>
          <p:cNvPicPr preferRelativeResize="0"/>
          <p:nvPr/>
        </p:nvPicPr>
        <p:blipFill>
          <a:blip r:embed="rId5">
            <a:alphaModFix/>
          </a:blip>
          <a:stretch>
            <a:fillRect/>
          </a:stretch>
        </p:blipFill>
        <p:spPr>
          <a:xfrm>
            <a:off x="2473075" y="2834450"/>
            <a:ext cx="3996674" cy="20103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PLĀNS</a:t>
            </a:r>
            <a:endParaRPr/>
          </a:p>
        </p:txBody>
      </p:sp>
      <p:sp>
        <p:nvSpPr>
          <p:cNvPr id="79" name="Google Shape;79;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438150" lvl="0" marL="457200" rtl="0" algn="l">
              <a:spcBef>
                <a:spcPts val="0"/>
              </a:spcBef>
              <a:spcAft>
                <a:spcPts val="0"/>
              </a:spcAft>
              <a:buSzPts val="3300"/>
              <a:buAutoNum type="arabicPeriod"/>
            </a:pPr>
            <a:r>
              <a:rPr lang="en-GB" sz="3300"/>
              <a:t>Kad ir jauztraucās?</a:t>
            </a:r>
            <a:endParaRPr sz="3300"/>
          </a:p>
          <a:p>
            <a:pPr indent="-438150" lvl="0" marL="457200" rtl="0" algn="l">
              <a:spcBef>
                <a:spcPts val="0"/>
              </a:spcBef>
              <a:spcAft>
                <a:spcPts val="0"/>
              </a:spcAft>
              <a:buSzPts val="3300"/>
              <a:buAutoNum type="arabicPeriod"/>
            </a:pPr>
            <a:r>
              <a:rPr lang="en-GB" sz="3300"/>
              <a:t>Kāpēc svarīgi būt pozitīvam?</a:t>
            </a:r>
            <a:endParaRPr sz="3300"/>
          </a:p>
          <a:p>
            <a:pPr indent="-438150" lvl="0" marL="457200" rtl="0" algn="l">
              <a:spcBef>
                <a:spcPts val="0"/>
              </a:spcBef>
              <a:spcAft>
                <a:spcPts val="0"/>
              </a:spcAft>
              <a:buSzPts val="3300"/>
              <a:buAutoNum type="arabicPeriod"/>
            </a:pPr>
            <a:r>
              <a:rPr lang="en-GB" sz="3300"/>
              <a:t>Kāpēc īpaši svarīgi to zināt pusaudzim?</a:t>
            </a:r>
            <a:endParaRPr sz="3300"/>
          </a:p>
          <a:p>
            <a:pPr indent="-438150" lvl="0" marL="457200" rtl="0" algn="l">
              <a:spcBef>
                <a:spcPts val="0"/>
              </a:spcBef>
              <a:spcAft>
                <a:spcPts val="0"/>
              </a:spcAft>
              <a:buSzPts val="3300"/>
              <a:buAutoNum type="arabicPeriod"/>
            </a:pPr>
            <a:r>
              <a:rPr lang="en-GB" sz="3300"/>
              <a:t>Ko darīt, ja jūties slikti?</a:t>
            </a:r>
            <a:endParaRPr sz="3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0" st="0"/>
                                            </p:txEl>
                                          </p:spTgt>
                                        </p:tgtEl>
                                        <p:attrNameLst>
                                          <p:attrName>style.visibility</p:attrName>
                                        </p:attrNameLst>
                                      </p:cBhvr>
                                      <p:to>
                                        <p:strVal val="visible"/>
                                      </p:to>
                                    </p:set>
                                    <p:animEffect filter="fade" transition="in">
                                      <p:cBhvr>
                                        <p:cTn dur="1000"/>
                                        <p:tgtEl>
                                          <p:spTgt spid="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1" st="1"/>
                                            </p:txEl>
                                          </p:spTgt>
                                        </p:tgtEl>
                                        <p:attrNameLst>
                                          <p:attrName>style.visibility</p:attrName>
                                        </p:attrNameLst>
                                      </p:cBhvr>
                                      <p:to>
                                        <p:strVal val="visible"/>
                                      </p:to>
                                    </p:set>
                                    <p:animEffect filter="fade" transition="in">
                                      <p:cBhvr>
                                        <p:cTn dur="1000"/>
                                        <p:tgtEl>
                                          <p:spTgt spid="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2" st="2"/>
                                            </p:txEl>
                                          </p:spTgt>
                                        </p:tgtEl>
                                        <p:attrNameLst>
                                          <p:attrName>style.visibility</p:attrName>
                                        </p:attrNameLst>
                                      </p:cBhvr>
                                      <p:to>
                                        <p:strVal val="visible"/>
                                      </p:to>
                                    </p:set>
                                    <p:animEffect filter="fade" transition="in">
                                      <p:cBhvr>
                                        <p:cTn dur="1000"/>
                                        <p:tgtEl>
                                          <p:spTgt spid="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3" st="3"/>
                                            </p:txEl>
                                          </p:spTgt>
                                        </p:tgtEl>
                                        <p:attrNameLst>
                                          <p:attrName>style.visibility</p:attrName>
                                        </p:attrNameLst>
                                      </p:cBhvr>
                                      <p:to>
                                        <p:strVal val="visible"/>
                                      </p:to>
                                    </p:set>
                                    <p:animEffect filter="fade" transition="in">
                                      <p:cBhvr>
                                        <p:cTn dur="1000"/>
                                        <p:tgtEl>
                                          <p:spTgt spid="7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220925"/>
            <a:ext cx="8520600" cy="572700"/>
          </a:xfrm>
          <a:prstGeom prst="rect">
            <a:avLst/>
          </a:prstGeom>
        </p:spPr>
        <p:txBody>
          <a:bodyPr anchorCtr="0" anchor="t" bIns="91425" lIns="91425" spcFirstLastPara="1" rIns="91425" wrap="square" tIns="91425">
            <a:noAutofit/>
          </a:bodyPr>
          <a:lstStyle/>
          <a:p>
            <a:pPr indent="-438150" lvl="0" marL="457200" rtl="0" algn="l">
              <a:lnSpc>
                <a:spcPct val="115000"/>
              </a:lnSpc>
              <a:spcBef>
                <a:spcPts val="0"/>
              </a:spcBef>
              <a:spcAft>
                <a:spcPts val="0"/>
              </a:spcAft>
              <a:buSzPts val="3300"/>
              <a:buFont typeface="Playfair Display"/>
              <a:buAutoNum type="arabicPeriod"/>
            </a:pPr>
            <a:r>
              <a:rPr lang="en-GB" sz="3300">
                <a:latin typeface="Playfair Display"/>
                <a:ea typeface="Playfair Display"/>
                <a:cs typeface="Playfair Display"/>
                <a:sym typeface="Playfair Display"/>
              </a:rPr>
              <a:t>Kad ir jāuztraucās?</a:t>
            </a:r>
            <a:endParaRPr sz="4000"/>
          </a:p>
        </p:txBody>
      </p:sp>
      <p:sp>
        <p:nvSpPr>
          <p:cNvPr id="85" name="Google Shape;85;p17"/>
          <p:cNvSpPr txBox="1"/>
          <p:nvPr>
            <p:ph idx="1" type="body"/>
          </p:nvPr>
        </p:nvSpPr>
        <p:spPr>
          <a:xfrm>
            <a:off x="311700" y="921675"/>
            <a:ext cx="8520600" cy="4040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rial"/>
              <a:buChar char="●"/>
            </a:pPr>
            <a:r>
              <a:rPr lang="en-GB" sz="2200">
                <a:latin typeface="Arial"/>
                <a:ea typeface="Arial"/>
                <a:cs typeface="Arial"/>
                <a:sym typeface="Arial"/>
              </a:rPr>
              <a:t>Nomāktība</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GB" sz="2200">
                <a:latin typeface="Arial"/>
                <a:ea typeface="Arial"/>
                <a:cs typeface="Arial"/>
                <a:sym typeface="Arial"/>
              </a:rPr>
              <a:t>Enerģijas trūkums</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GB" sz="2200">
                <a:latin typeface="Arial"/>
                <a:ea typeface="Arial"/>
                <a:cs typeface="Arial"/>
                <a:sym typeface="Arial"/>
              </a:rPr>
              <a:t>Nogurums</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GB" sz="2200">
                <a:latin typeface="Arial"/>
                <a:ea typeface="Arial"/>
                <a:cs typeface="Arial"/>
                <a:sym typeface="Arial"/>
              </a:rPr>
              <a:t>Pasivitāte</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GB" sz="2200">
                <a:latin typeface="Arial"/>
                <a:ea typeface="Arial"/>
                <a:cs typeface="Arial"/>
                <a:sym typeface="Arial"/>
              </a:rPr>
              <a:t>Interešu zudums</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GB" sz="2200">
                <a:latin typeface="Arial"/>
                <a:ea typeface="Arial"/>
                <a:cs typeface="Arial"/>
                <a:sym typeface="Arial"/>
              </a:rPr>
              <a:t>Viegla aizkaitināmība</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GB" sz="2200">
                <a:latin typeface="Arial"/>
                <a:ea typeface="Arial"/>
                <a:cs typeface="Arial"/>
                <a:sym typeface="Arial"/>
              </a:rPr>
              <a:t>Trauksme</a:t>
            </a:r>
            <a:endParaRPr sz="2200">
              <a:latin typeface="Arial"/>
              <a:ea typeface="Arial"/>
              <a:cs typeface="Arial"/>
              <a:sym typeface="Arial"/>
            </a:endParaRPr>
          </a:p>
          <a:p>
            <a:pPr indent="-368300" lvl="0" marL="457200" rtl="0" algn="l">
              <a:spcBef>
                <a:spcPts val="0"/>
              </a:spcBef>
              <a:spcAft>
                <a:spcPts val="0"/>
              </a:spcAft>
              <a:buSzPts val="2200"/>
              <a:buFont typeface="Arial"/>
              <a:buChar char="●"/>
            </a:pPr>
            <a:r>
              <a:rPr lang="en-GB" sz="2200">
                <a:latin typeface="Arial"/>
                <a:ea typeface="Arial"/>
                <a:cs typeface="Arial"/>
                <a:sym typeface="Arial"/>
              </a:rPr>
              <a:t>Atteikšanās vai nespēja pildīt ikdienas pienākumus (piem., mācības, mājas pienākumi, laiks ar ģimeni vai draugiem, ārpus skolas nodarbības</a:t>
            </a:r>
            <a:endParaRPr sz="2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0" st="0"/>
                                            </p:txEl>
                                          </p:spTgt>
                                        </p:tgtEl>
                                        <p:attrNameLst>
                                          <p:attrName>style.visibility</p:attrName>
                                        </p:attrNameLst>
                                      </p:cBhvr>
                                      <p:to>
                                        <p:strVal val="visible"/>
                                      </p:to>
                                    </p:set>
                                    <p:animEffect filter="fade" transition="in">
                                      <p:cBhvr>
                                        <p:cTn dur="1000"/>
                                        <p:tgtEl>
                                          <p:spTgt spid="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1" st="1"/>
                                            </p:txEl>
                                          </p:spTgt>
                                        </p:tgtEl>
                                        <p:attrNameLst>
                                          <p:attrName>style.visibility</p:attrName>
                                        </p:attrNameLst>
                                      </p:cBhvr>
                                      <p:to>
                                        <p:strVal val="visible"/>
                                      </p:to>
                                    </p:set>
                                    <p:animEffect filter="fade" transition="in">
                                      <p:cBhvr>
                                        <p:cTn dur="1000"/>
                                        <p:tgtEl>
                                          <p:spTgt spid="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2" st="2"/>
                                            </p:txEl>
                                          </p:spTgt>
                                        </p:tgtEl>
                                        <p:attrNameLst>
                                          <p:attrName>style.visibility</p:attrName>
                                        </p:attrNameLst>
                                      </p:cBhvr>
                                      <p:to>
                                        <p:strVal val="visible"/>
                                      </p:to>
                                    </p:set>
                                    <p:animEffect filter="fade" transition="in">
                                      <p:cBhvr>
                                        <p:cTn dur="1000"/>
                                        <p:tgtEl>
                                          <p:spTgt spid="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3" st="3"/>
                                            </p:txEl>
                                          </p:spTgt>
                                        </p:tgtEl>
                                        <p:attrNameLst>
                                          <p:attrName>style.visibility</p:attrName>
                                        </p:attrNameLst>
                                      </p:cBhvr>
                                      <p:to>
                                        <p:strVal val="visible"/>
                                      </p:to>
                                    </p:set>
                                    <p:animEffect filter="fade" transition="in">
                                      <p:cBhvr>
                                        <p:cTn dur="1000"/>
                                        <p:tgtEl>
                                          <p:spTgt spid="8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4" st="4"/>
                                            </p:txEl>
                                          </p:spTgt>
                                        </p:tgtEl>
                                        <p:attrNameLst>
                                          <p:attrName>style.visibility</p:attrName>
                                        </p:attrNameLst>
                                      </p:cBhvr>
                                      <p:to>
                                        <p:strVal val="visible"/>
                                      </p:to>
                                    </p:set>
                                    <p:animEffect filter="fade" transition="in">
                                      <p:cBhvr>
                                        <p:cTn dur="1000"/>
                                        <p:tgtEl>
                                          <p:spTgt spid="8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5" st="5"/>
                                            </p:txEl>
                                          </p:spTgt>
                                        </p:tgtEl>
                                        <p:attrNameLst>
                                          <p:attrName>style.visibility</p:attrName>
                                        </p:attrNameLst>
                                      </p:cBhvr>
                                      <p:to>
                                        <p:strVal val="visible"/>
                                      </p:to>
                                    </p:set>
                                    <p:animEffect filter="fade" transition="in">
                                      <p:cBhvr>
                                        <p:cTn dur="1000"/>
                                        <p:tgtEl>
                                          <p:spTgt spid="8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6" st="6"/>
                                            </p:txEl>
                                          </p:spTgt>
                                        </p:tgtEl>
                                        <p:attrNameLst>
                                          <p:attrName>style.visibility</p:attrName>
                                        </p:attrNameLst>
                                      </p:cBhvr>
                                      <p:to>
                                        <p:strVal val="visible"/>
                                      </p:to>
                                    </p:set>
                                    <p:animEffect filter="fade" transition="in">
                                      <p:cBhvr>
                                        <p:cTn dur="1000"/>
                                        <p:tgtEl>
                                          <p:spTgt spid="8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7" st="7"/>
                                            </p:txEl>
                                          </p:spTgt>
                                        </p:tgtEl>
                                        <p:attrNameLst>
                                          <p:attrName>style.visibility</p:attrName>
                                        </p:attrNameLst>
                                      </p:cBhvr>
                                      <p:to>
                                        <p:strVal val="visible"/>
                                      </p:to>
                                    </p:set>
                                    <p:animEffect filter="fade" transition="in">
                                      <p:cBhvr>
                                        <p:cTn dur="1000"/>
                                        <p:tgtEl>
                                          <p:spTgt spid="8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103525"/>
            <a:ext cx="8520600" cy="1358400"/>
          </a:xfrm>
          <a:prstGeom prst="rect">
            <a:avLst/>
          </a:prstGeom>
        </p:spPr>
        <p:txBody>
          <a:bodyPr anchorCtr="0" anchor="t" bIns="91425" lIns="91425" spcFirstLastPara="1" rIns="91425" wrap="square" tIns="91425">
            <a:normAutofit/>
          </a:bodyPr>
          <a:lstStyle/>
          <a:p>
            <a:pPr indent="0" lvl="0" marL="0" rtl="0" algn="ctr">
              <a:lnSpc>
                <a:spcPct val="144000"/>
              </a:lnSpc>
              <a:spcBef>
                <a:spcPts val="0"/>
              </a:spcBef>
              <a:spcAft>
                <a:spcPts val="500"/>
              </a:spcAft>
              <a:buNone/>
            </a:pPr>
            <a:r>
              <a:rPr b="1" lang="en-GB" sz="1900">
                <a:solidFill>
                  <a:srgbClr val="DA291C"/>
                </a:solidFill>
              </a:rPr>
              <a:t>Latvijā 2021. gada martā veica online pētījumu Latvijas jauniešiem kurā piedalījās 492 respondenti, lai saprastu, kā mainījusies jauniešu mentālā veselība, kādas ir domas par nākotni un kas jauniešus motivē. Galvenie rezultāti redzami šeit:</a:t>
            </a:r>
            <a:endParaRPr sz="3211"/>
          </a:p>
        </p:txBody>
      </p:sp>
      <p:sp>
        <p:nvSpPr>
          <p:cNvPr id="91" name="Google Shape;91;p18"/>
          <p:cNvSpPr txBox="1"/>
          <p:nvPr/>
        </p:nvSpPr>
        <p:spPr>
          <a:xfrm>
            <a:off x="0" y="0"/>
            <a:ext cx="9038400" cy="338700"/>
          </a:xfrm>
          <a:prstGeom prst="rect">
            <a:avLst/>
          </a:prstGeom>
          <a:noFill/>
          <a:ln>
            <a:noFill/>
          </a:ln>
        </p:spPr>
        <p:txBody>
          <a:bodyPr anchorCtr="0" anchor="t" bIns="91425" lIns="91425" spcFirstLastPara="1" rIns="91425" wrap="square" tIns="91425">
            <a:spAutoFit/>
          </a:bodyPr>
          <a:lstStyle/>
          <a:p>
            <a:pPr indent="0" lvl="0" marL="0" rtl="0" algn="l">
              <a:lnSpc>
                <a:spcPct val="144000"/>
              </a:lnSpc>
              <a:spcBef>
                <a:spcPts val="0"/>
              </a:spcBef>
              <a:spcAft>
                <a:spcPts val="500"/>
              </a:spcAft>
              <a:buNone/>
            </a:pPr>
            <a:r>
              <a:t/>
            </a:r>
            <a:endParaRPr b="1" sz="1000">
              <a:solidFill>
                <a:srgbClr val="DA291C"/>
              </a:solidFill>
            </a:endParaRPr>
          </a:p>
        </p:txBody>
      </p:sp>
      <p:pic>
        <p:nvPicPr>
          <p:cNvPr id="92" name="Google Shape;92;p18"/>
          <p:cNvPicPr preferRelativeResize="0"/>
          <p:nvPr/>
        </p:nvPicPr>
        <p:blipFill>
          <a:blip r:embed="rId3">
            <a:alphaModFix/>
          </a:blip>
          <a:stretch>
            <a:fillRect/>
          </a:stretch>
        </p:blipFill>
        <p:spPr>
          <a:xfrm>
            <a:off x="1326225" y="1461925"/>
            <a:ext cx="6656876" cy="3475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2262620" y="727595"/>
            <a:ext cx="6580200" cy="841500"/>
          </a:xfrm>
          <a:prstGeom prst="rect">
            <a:avLst/>
          </a:prstGeom>
          <a:noFill/>
          <a:ln>
            <a:noFill/>
          </a:ln>
        </p:spPr>
        <p:txBody>
          <a:bodyPr anchorCtr="0" anchor="t" bIns="34275" lIns="68575" spcFirstLastPara="1" rIns="68575" wrap="square" tIns="34275">
            <a:normAutofit/>
          </a:bodyPr>
          <a:lstStyle/>
          <a:p>
            <a:pPr indent="0" lvl="0" marL="0" rtl="0" algn="l">
              <a:lnSpc>
                <a:spcPct val="99000"/>
              </a:lnSpc>
              <a:spcBef>
                <a:spcPts val="0"/>
              </a:spcBef>
              <a:spcAft>
                <a:spcPts val="0"/>
              </a:spcAft>
              <a:buClr>
                <a:srgbClr val="00B050"/>
              </a:buClr>
              <a:buSzPts val="3600"/>
              <a:buFont typeface="Century Schoolbook"/>
              <a:buNone/>
            </a:pPr>
            <a:r>
              <a:rPr b="1" lang="en-GB" sz="3600">
                <a:solidFill>
                  <a:srgbClr val="00B050"/>
                </a:solidFill>
              </a:rPr>
              <a:t>Kas ir mentālā veselība?</a:t>
            </a:r>
            <a:endParaRPr/>
          </a:p>
        </p:txBody>
      </p:sp>
      <p:sp>
        <p:nvSpPr>
          <p:cNvPr id="98" name="Google Shape;98;p19"/>
          <p:cNvSpPr txBox="1"/>
          <p:nvPr>
            <p:ph idx="1" type="body"/>
          </p:nvPr>
        </p:nvSpPr>
        <p:spPr>
          <a:xfrm>
            <a:off x="228599" y="1818410"/>
            <a:ext cx="4811100" cy="2992500"/>
          </a:xfrm>
          <a:prstGeom prst="rect">
            <a:avLst/>
          </a:prstGeom>
          <a:noFill/>
          <a:ln>
            <a:noFill/>
          </a:ln>
        </p:spPr>
        <p:txBody>
          <a:bodyPr anchorCtr="0" anchor="t" bIns="34275" lIns="68575" spcFirstLastPara="1" rIns="68575" wrap="square" tIns="34275">
            <a:noAutofit/>
          </a:bodyPr>
          <a:lstStyle/>
          <a:p>
            <a:pPr indent="0" lvl="0" marL="0" rtl="0" algn="ctr">
              <a:lnSpc>
                <a:spcPct val="111000"/>
              </a:lnSpc>
              <a:spcBef>
                <a:spcPts val="0"/>
              </a:spcBef>
              <a:spcAft>
                <a:spcPts val="1200"/>
              </a:spcAft>
              <a:buClr>
                <a:srgbClr val="00B050"/>
              </a:buClr>
              <a:buSzPts val="2400"/>
              <a:buNone/>
            </a:pPr>
            <a:r>
              <a:rPr b="1" lang="en-GB" sz="2400">
                <a:solidFill>
                  <a:srgbClr val="00B050"/>
                </a:solidFill>
              </a:rPr>
              <a:t>	</a:t>
            </a:r>
            <a:r>
              <a:rPr b="1" lang="en-GB" sz="2100">
                <a:solidFill>
                  <a:srgbClr val="00B050"/>
                </a:solidFill>
              </a:rPr>
              <a:t>Parasti mūsu smadzenes tiek ar stresiem galā. Bet ja stresa būs par daudz vai smadzenēm nepietiks jaudas, tad var rasties mentālās veselības problēmas. Lai no tām izvairītos, atceries MENTAL pamatlikumus!</a:t>
            </a:r>
            <a:endParaRPr/>
          </a:p>
        </p:txBody>
      </p:sp>
      <p:pic>
        <p:nvPicPr>
          <p:cNvPr descr="Why you should throw that to-do list in the bin in the name of mental  health | The Independent | The Independent" id="99" name="Google Shape;99;p19"/>
          <p:cNvPicPr preferRelativeResize="0"/>
          <p:nvPr/>
        </p:nvPicPr>
        <p:blipFill rotWithShape="1">
          <a:blip r:embed="rId3">
            <a:alphaModFix/>
          </a:blip>
          <a:srcRect b="0" l="0" r="0" t="0"/>
          <a:stretch/>
        </p:blipFill>
        <p:spPr>
          <a:xfrm>
            <a:off x="5372855" y="2172999"/>
            <a:ext cx="3469809" cy="2565256"/>
          </a:xfrm>
          <a:prstGeom prst="rect">
            <a:avLst/>
          </a:prstGeom>
          <a:noFill/>
          <a:ln>
            <a:noFill/>
          </a:ln>
        </p:spPr>
      </p:pic>
      <p:pic>
        <p:nvPicPr>
          <p:cNvPr descr="Взрыв кита: 50 лет самой нелепой ликвидации в истории - Hi-Tech Mail.ru" id="100" name="Google Shape;100;p19"/>
          <p:cNvPicPr preferRelativeResize="0"/>
          <p:nvPr/>
        </p:nvPicPr>
        <p:blipFill rotWithShape="1">
          <a:blip r:embed="rId4">
            <a:alphaModFix/>
          </a:blip>
          <a:srcRect b="0" l="0" r="0" t="0"/>
          <a:stretch/>
        </p:blipFill>
        <p:spPr>
          <a:xfrm>
            <a:off x="5551446" y="1524121"/>
            <a:ext cx="3291219" cy="1790580"/>
          </a:xfrm>
          <a:prstGeom prst="rect">
            <a:avLst/>
          </a:prstGeom>
          <a:noFill/>
          <a:ln>
            <a:noFill/>
          </a:ln>
        </p:spPr>
      </p:pic>
      <p:pic>
        <p:nvPicPr>
          <p:cNvPr descr="Технология лампочки и мозга изображение_Фото номер 500476257_JPG Формат  изображения_ru.lovepik.com" id="101" name="Google Shape;101;p19"/>
          <p:cNvPicPr preferRelativeResize="0"/>
          <p:nvPr/>
        </p:nvPicPr>
        <p:blipFill rotWithShape="1">
          <a:blip r:embed="rId5">
            <a:alphaModFix/>
          </a:blip>
          <a:srcRect b="0" l="0" r="0" t="0"/>
          <a:stretch/>
        </p:blipFill>
        <p:spPr>
          <a:xfrm>
            <a:off x="228599" y="435833"/>
            <a:ext cx="1887928" cy="12578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0"/>
          <p:cNvPicPr preferRelativeResize="0"/>
          <p:nvPr/>
        </p:nvPicPr>
        <p:blipFill rotWithShape="1">
          <a:blip r:embed="rId3">
            <a:alphaModFix/>
          </a:blip>
          <a:srcRect b="0" l="0" r="0" t="0"/>
          <a:stretch/>
        </p:blipFill>
        <p:spPr>
          <a:xfrm>
            <a:off x="218208" y="227159"/>
            <a:ext cx="3418611" cy="3734175"/>
          </a:xfrm>
          <a:prstGeom prst="rect">
            <a:avLst/>
          </a:prstGeom>
          <a:noFill/>
          <a:ln>
            <a:noFill/>
          </a:ln>
        </p:spPr>
      </p:pic>
      <p:pic>
        <p:nvPicPr>
          <p:cNvPr descr="Devour-Dinner_How-Much-Sleep-do-you-need | Devour Dinner" id="107" name="Google Shape;107;p20"/>
          <p:cNvPicPr preferRelativeResize="0"/>
          <p:nvPr/>
        </p:nvPicPr>
        <p:blipFill rotWithShape="1">
          <a:blip r:embed="rId4">
            <a:alphaModFix/>
          </a:blip>
          <a:srcRect b="0" l="0" r="0" t="0"/>
          <a:stretch/>
        </p:blipFill>
        <p:spPr>
          <a:xfrm>
            <a:off x="3616895" y="1485901"/>
            <a:ext cx="5527105" cy="31627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0" l="0" r="0" t="0"/>
          <a:stretch/>
        </p:blipFill>
        <p:spPr>
          <a:xfrm>
            <a:off x="145863" y="0"/>
            <a:ext cx="3718470" cy="2243078"/>
          </a:xfrm>
          <a:prstGeom prst="rect">
            <a:avLst/>
          </a:prstGeom>
          <a:noFill/>
          <a:ln>
            <a:noFill/>
          </a:ln>
        </p:spPr>
      </p:pic>
      <p:pic>
        <p:nvPicPr>
          <p:cNvPr descr="Thermometer Emotions High Res Stock Images | Shutterstock" id="113" name="Google Shape;113;p21"/>
          <p:cNvPicPr preferRelativeResize="0"/>
          <p:nvPr/>
        </p:nvPicPr>
        <p:blipFill rotWithShape="1">
          <a:blip r:embed="rId4">
            <a:alphaModFix/>
          </a:blip>
          <a:srcRect b="5499" l="0" r="0" t="0"/>
          <a:stretch/>
        </p:blipFill>
        <p:spPr>
          <a:xfrm>
            <a:off x="6147323" y="267891"/>
            <a:ext cx="2809316" cy="4477890"/>
          </a:xfrm>
          <a:prstGeom prst="rect">
            <a:avLst/>
          </a:prstGeom>
          <a:noFill/>
          <a:ln>
            <a:noFill/>
          </a:ln>
        </p:spPr>
      </p:pic>
      <p:pic>
        <p:nvPicPr>
          <p:cNvPr descr="Art Therapy in the Muslim Community | Khalil Center" id="114" name="Google Shape;114;p21"/>
          <p:cNvPicPr preferRelativeResize="0"/>
          <p:nvPr/>
        </p:nvPicPr>
        <p:blipFill rotWithShape="1">
          <a:blip r:embed="rId5">
            <a:alphaModFix/>
          </a:blip>
          <a:srcRect b="0" l="0" r="0" t="0"/>
          <a:stretch/>
        </p:blipFill>
        <p:spPr>
          <a:xfrm>
            <a:off x="4514376" y="182907"/>
            <a:ext cx="1932985" cy="1387590"/>
          </a:xfrm>
          <a:prstGeom prst="rect">
            <a:avLst/>
          </a:prstGeom>
          <a:noFill/>
          <a:ln>
            <a:noFill/>
          </a:ln>
        </p:spPr>
      </p:pic>
      <p:pic>
        <p:nvPicPr>
          <p:cNvPr descr="My Experience with Art Therapy!. As interesting as it is to work with… | by  Saniya Bedi | Medium" id="115" name="Google Shape;115;p21"/>
          <p:cNvPicPr preferRelativeResize="0"/>
          <p:nvPr/>
        </p:nvPicPr>
        <p:blipFill rotWithShape="1">
          <a:blip r:embed="rId6">
            <a:alphaModFix/>
          </a:blip>
          <a:srcRect b="0" l="0" r="0" t="0"/>
          <a:stretch/>
        </p:blipFill>
        <p:spPr>
          <a:xfrm>
            <a:off x="165551" y="2279408"/>
            <a:ext cx="5801208" cy="2735600"/>
          </a:xfrm>
          <a:prstGeom prst="rect">
            <a:avLst/>
          </a:prstGeom>
          <a:noFill/>
          <a:ln>
            <a:noFill/>
          </a:ln>
        </p:spPr>
      </p:pic>
      <p:pic>
        <p:nvPicPr>
          <p:cNvPr descr="Art Therapy Chicago | Creative Life Counseling Services" id="116" name="Google Shape;116;p21"/>
          <p:cNvPicPr preferRelativeResize="0"/>
          <p:nvPr/>
        </p:nvPicPr>
        <p:blipFill rotWithShape="1">
          <a:blip r:embed="rId7">
            <a:alphaModFix/>
          </a:blip>
          <a:srcRect b="0" l="0" r="0" t="0"/>
          <a:stretch/>
        </p:blipFill>
        <p:spPr>
          <a:xfrm>
            <a:off x="6508451" y="3647209"/>
            <a:ext cx="2087061" cy="1391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2"/>
          <p:cNvPicPr preferRelativeResize="0"/>
          <p:nvPr/>
        </p:nvPicPr>
        <p:blipFill rotWithShape="1">
          <a:blip r:embed="rId3">
            <a:alphaModFix/>
          </a:blip>
          <a:srcRect b="0" l="0" r="0" t="0"/>
          <a:stretch/>
        </p:blipFill>
        <p:spPr>
          <a:xfrm>
            <a:off x="129556" y="1043695"/>
            <a:ext cx="3155062" cy="3485494"/>
          </a:xfrm>
          <a:prstGeom prst="rect">
            <a:avLst/>
          </a:prstGeom>
          <a:noFill/>
          <a:ln>
            <a:noFill/>
          </a:ln>
        </p:spPr>
      </p:pic>
      <p:pic>
        <p:nvPicPr>
          <p:cNvPr descr="How to Say No (And Why It's an Essential Skill to Master) | Elegant Themes  Blog" id="123" name="Google Shape;123;p22"/>
          <p:cNvPicPr preferRelativeResize="0"/>
          <p:nvPr/>
        </p:nvPicPr>
        <p:blipFill rotWithShape="1">
          <a:blip r:embed="rId4">
            <a:alphaModFix/>
          </a:blip>
          <a:srcRect b="0" l="0" r="0" t="0"/>
          <a:stretch/>
        </p:blipFill>
        <p:spPr>
          <a:xfrm>
            <a:off x="3284618" y="78914"/>
            <a:ext cx="5525582" cy="2532560"/>
          </a:xfrm>
          <a:prstGeom prst="rect">
            <a:avLst/>
          </a:prstGeom>
          <a:noFill/>
          <a:ln>
            <a:noFill/>
          </a:ln>
        </p:spPr>
      </p:pic>
      <p:pic>
        <p:nvPicPr>
          <p:cNvPr descr="Can't Sleep These Days? You're Not Alone - Mpls.St.Paul Magazine" id="124" name="Google Shape;124;p22"/>
          <p:cNvPicPr preferRelativeResize="0"/>
          <p:nvPr/>
        </p:nvPicPr>
        <p:blipFill rotWithShape="1">
          <a:blip r:embed="rId5">
            <a:alphaModFix/>
          </a:blip>
          <a:srcRect b="0" l="0" r="0" t="0"/>
          <a:stretch/>
        </p:blipFill>
        <p:spPr>
          <a:xfrm>
            <a:off x="5078710" y="3044537"/>
            <a:ext cx="3731491" cy="2098964"/>
          </a:xfrm>
          <a:prstGeom prst="rect">
            <a:avLst/>
          </a:prstGeom>
          <a:noFill/>
          <a:ln>
            <a:noFill/>
          </a:ln>
        </p:spPr>
      </p:pic>
      <p:pic>
        <p:nvPicPr>
          <p:cNvPr descr="Life Without “Sleep” - Gunnar Esiason Blog" id="125" name="Google Shape;125;p22"/>
          <p:cNvPicPr preferRelativeResize="0"/>
          <p:nvPr/>
        </p:nvPicPr>
        <p:blipFill rotWithShape="1">
          <a:blip r:embed="rId6">
            <a:alphaModFix/>
          </a:blip>
          <a:srcRect b="0" l="0" r="0" t="0"/>
          <a:stretch/>
        </p:blipFill>
        <p:spPr>
          <a:xfrm>
            <a:off x="6763388" y="1875131"/>
            <a:ext cx="2268693" cy="2135761"/>
          </a:xfrm>
          <a:prstGeom prst="rect">
            <a:avLst/>
          </a:prstGeom>
          <a:noFill/>
          <a:ln>
            <a:noFill/>
          </a:ln>
        </p:spPr>
      </p:pic>
      <p:pic>
        <p:nvPicPr>
          <p:cNvPr descr="999Store no Mobile Phone Allowed/Mobile Phone not Allowed Sign Board  Sticker (15x15 cm): Amazon.in: Industrial &amp; Scientific" id="126" name="Google Shape;126;p22"/>
          <p:cNvPicPr preferRelativeResize="0"/>
          <p:nvPr/>
        </p:nvPicPr>
        <p:blipFill rotWithShape="1">
          <a:blip r:embed="rId7">
            <a:alphaModFix/>
          </a:blip>
          <a:srcRect b="0" l="0" r="0" t="0"/>
          <a:stretch/>
        </p:blipFill>
        <p:spPr>
          <a:xfrm>
            <a:off x="4054065" y="2230046"/>
            <a:ext cx="1628982" cy="162898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